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38"/>
  </p:notesMasterIdLst>
  <p:sldIdLst>
    <p:sldId id="351" r:id="rId2"/>
    <p:sldId id="422" r:id="rId3"/>
    <p:sldId id="360" r:id="rId4"/>
    <p:sldId id="361" r:id="rId5"/>
    <p:sldId id="423" r:id="rId6"/>
    <p:sldId id="424" r:id="rId7"/>
    <p:sldId id="425" r:id="rId8"/>
    <p:sldId id="421" r:id="rId9"/>
    <p:sldId id="365" r:id="rId10"/>
    <p:sldId id="366" r:id="rId11"/>
    <p:sldId id="426" r:id="rId12"/>
    <p:sldId id="427" r:id="rId13"/>
    <p:sldId id="428" r:id="rId14"/>
    <p:sldId id="429" r:id="rId15"/>
    <p:sldId id="430" r:id="rId16"/>
    <p:sldId id="431" r:id="rId17"/>
    <p:sldId id="420" r:id="rId18"/>
    <p:sldId id="432" r:id="rId19"/>
    <p:sldId id="433" r:id="rId20"/>
    <p:sldId id="273" r:id="rId21"/>
    <p:sldId id="434" r:id="rId22"/>
    <p:sldId id="435" r:id="rId23"/>
    <p:sldId id="419" r:id="rId24"/>
    <p:sldId id="408" r:id="rId25"/>
    <p:sldId id="314" r:id="rId26"/>
    <p:sldId id="436" r:id="rId27"/>
    <p:sldId id="407" r:id="rId28"/>
    <p:sldId id="409" r:id="rId29"/>
    <p:sldId id="437" r:id="rId30"/>
    <p:sldId id="415" r:id="rId31"/>
    <p:sldId id="439" r:id="rId32"/>
    <p:sldId id="440" r:id="rId33"/>
    <p:sldId id="438" r:id="rId34"/>
    <p:sldId id="441" r:id="rId35"/>
    <p:sldId id="418" r:id="rId36"/>
    <p:sldId id="262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5" autoAdjust="0"/>
    <p:restoredTop sz="80591" autoAdjust="0"/>
  </p:normalViewPr>
  <p:slideViewPr>
    <p:cSldViewPr>
      <p:cViewPr varScale="1">
        <p:scale>
          <a:sx n="53" d="100"/>
          <a:sy n="53" d="100"/>
        </p:scale>
        <p:origin x="166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7A4FE-15A4-4468-9890-CEB24014ACB3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FED13-18EC-4853-B935-6E23F2540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84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，目前大多数人用的是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Moto360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，所以我们也常用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来进行测试。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703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mobile-</a:t>
            </a:r>
            <a:r>
              <a:rPr lang="en-US" altLang="zh-CN" dirty="0" err="1" smtClean="0"/>
              <a:t>release.apk</a:t>
            </a:r>
            <a:r>
              <a:rPr lang="zh-CN" altLang="en-US" dirty="0" smtClean="0"/>
              <a:t>特别大，因为其内嵌了</a:t>
            </a:r>
            <a:r>
              <a:rPr lang="en-US" altLang="zh-CN" dirty="0" smtClean="0"/>
              <a:t>wear-</a:t>
            </a:r>
            <a:r>
              <a:rPr lang="en-US" altLang="zh-CN" dirty="0" err="1" smtClean="0"/>
              <a:t>release.apk</a:t>
            </a:r>
            <a:r>
              <a:rPr lang="zh-CN" altLang="en-US" dirty="0" smtClean="0"/>
              <a:t>。最终发布的</a:t>
            </a:r>
            <a:r>
              <a:rPr lang="en-US" altLang="zh-CN" dirty="0" err="1" smtClean="0"/>
              <a:t>apk</a:t>
            </a:r>
            <a:r>
              <a:rPr lang="zh-CN" altLang="en-US" dirty="0" smtClean="0"/>
              <a:t>，也是采用</a:t>
            </a:r>
            <a:r>
              <a:rPr lang="en-US" altLang="zh-CN" dirty="0" smtClean="0"/>
              <a:t>mobile-</a:t>
            </a:r>
            <a:r>
              <a:rPr lang="en-US" altLang="zh-CN" dirty="0" err="1" smtClean="0"/>
              <a:t>release.apk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此时我们把</a:t>
            </a:r>
            <a:r>
              <a:rPr lang="en-US" altLang="zh-CN" dirty="0" smtClean="0"/>
              <a:t>mobile-</a:t>
            </a:r>
            <a:r>
              <a:rPr lang="en-US" altLang="zh-CN" dirty="0" err="1" smtClean="0"/>
              <a:t>release.apk</a:t>
            </a:r>
            <a:r>
              <a:rPr lang="zh-CN" altLang="en-US" dirty="0" smtClean="0"/>
              <a:t>安装到手机，在保证手机与智能手表设备互连配对的情况下（</a:t>
            </a:r>
            <a:r>
              <a:rPr lang="en-US" altLang="zh-CN" dirty="0" smtClean="0"/>
              <a:t>Wear</a:t>
            </a:r>
            <a:r>
              <a:rPr lang="zh-CN" altLang="en-US" dirty="0" smtClean="0"/>
              <a:t>模拟器同理），等待</a:t>
            </a:r>
            <a:r>
              <a:rPr lang="en-US" altLang="zh-CN" dirty="0" smtClean="0"/>
              <a:t>1~2</a:t>
            </a:r>
            <a:r>
              <a:rPr lang="zh-CN" altLang="en-US" dirty="0" smtClean="0"/>
              <a:t>分钟后即可发现，手表上成功安装了应用！（可在模拟器</a:t>
            </a:r>
            <a:r>
              <a:rPr lang="en-US" altLang="zh-CN" dirty="0" smtClean="0"/>
              <a:t>Start...</a:t>
            </a:r>
            <a:r>
              <a:rPr lang="zh-CN" altLang="en-US" dirty="0" smtClean="0"/>
              <a:t>页面查看）</a:t>
            </a:r>
          </a:p>
          <a:p>
            <a:r>
              <a:rPr lang="zh-CN" altLang="en-US" dirty="0" smtClean="0"/>
              <a:t>值得注意的是，手机上的</a:t>
            </a:r>
            <a:r>
              <a:rPr lang="en-US" altLang="zh-CN" dirty="0" smtClean="0"/>
              <a:t>Android Wear App</a:t>
            </a:r>
            <a:r>
              <a:rPr lang="zh-CN" altLang="en-US" dirty="0" smtClean="0"/>
              <a:t>与手表上的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同生命周期，即手机上安装了该应用，当手机和手表连接后，手表即自动安装该应用。手机卸载了该应用，手表上的应用也会随之消失。（这可以实现，模拟器的重复利用，而不用为无法删除模拟器上的应用而需要重新创建一个新的模拟器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</a:t>
            </a:r>
            <a:r>
              <a:rPr lang="en-US" altLang="zh-CN" dirty="0" smtClean="0"/>
              <a:t>Wear</a:t>
            </a:r>
            <a:r>
              <a:rPr lang="zh-CN" altLang="en-US" dirty="0" smtClean="0"/>
              <a:t>模拟器不能运行，遇到</a:t>
            </a:r>
            <a:r>
              <a:rPr lang="en-US" altLang="zh-CN" dirty="0" smtClean="0"/>
              <a:t>skin does not exists</a:t>
            </a:r>
            <a:r>
              <a:rPr lang="zh-CN" altLang="en-US" dirty="0" smtClean="0"/>
              <a:t>等问题，你会发现在上述的文件夹中</a:t>
            </a:r>
            <a:r>
              <a:rPr lang="en-US" altLang="zh-CN" dirty="0" smtClean="0"/>
              <a:t>config.ini</a:t>
            </a:r>
            <a:r>
              <a:rPr lang="zh-CN" altLang="en-US" dirty="0" smtClean="0"/>
              <a:t>没有生成，导致不能运行。此问题是项目使用的</a:t>
            </a:r>
            <a:r>
              <a:rPr lang="en-US" altLang="zh-CN" dirty="0" err="1" smtClean="0"/>
              <a:t>sdk</a:t>
            </a:r>
            <a:r>
              <a:rPr lang="zh-CN" altLang="en-US" dirty="0" smtClean="0"/>
              <a:t>出了问题，通常是</a:t>
            </a:r>
            <a:r>
              <a:rPr lang="en-US" altLang="zh-CN" dirty="0" err="1" smtClean="0"/>
              <a:t>sdk</a:t>
            </a:r>
            <a:r>
              <a:rPr lang="zh-CN" altLang="en-US" dirty="0" smtClean="0"/>
              <a:t>的</a:t>
            </a:r>
            <a:r>
              <a:rPr lang="en-US" altLang="zh-CN" dirty="0" smtClean="0"/>
              <a:t>build-tools</a:t>
            </a:r>
            <a:r>
              <a:rPr lang="zh-CN" altLang="en-US" dirty="0" smtClean="0"/>
              <a:t>里面有重复的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，删除重复项即可，当然前提是你已经下载好了正确的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文／陆嘉杰（简书作者）</a:t>
            </a:r>
            <a:br>
              <a:rPr lang="zh-CN" altLang="en-US" dirty="0" smtClean="0"/>
            </a:br>
            <a:r>
              <a:rPr lang="zh-CN" altLang="en-US" dirty="0" smtClean="0"/>
              <a:t>原文链接：</a:t>
            </a:r>
            <a:r>
              <a:rPr lang="en-US" altLang="zh-CN" dirty="0" smtClean="0"/>
              <a:t>http://www.jianshu.com/p/50c20522725b</a:t>
            </a:r>
            <a:br>
              <a:rPr lang="en-US" altLang="zh-CN" dirty="0" smtClean="0"/>
            </a:br>
            <a:r>
              <a:rPr lang="zh-CN" altLang="en-US" dirty="0" smtClean="0"/>
              <a:t>著作权归作者所有，转载请联系作者获得授权，并标注“简书作者”。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42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直接在手机上运行程序。可无论运行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Module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还是运行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 Module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应用都只是单纯运行到手机上，而并没有如想象中的自动安装到智能手表设备上。正确的做法，是需要用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Studio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打包出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，同时也只有这样，才能正确发布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Wear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253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08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27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70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917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894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72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683" y="836712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2" descr="软件学院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883" y="0"/>
            <a:ext cx="45783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8880"/>
            <a:ext cx="7370050" cy="36004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23928" y="2996952"/>
            <a:ext cx="3848472" cy="720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16116" y="5085185"/>
            <a:ext cx="182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aseline="0" dirty="0" smtClean="0">
                <a:latin typeface="微软雅黑" pitchFamily="34" charset="-122"/>
                <a:ea typeface="微软雅黑" pitchFamily="34" charset="-122"/>
              </a:rPr>
              <a:t>李玮玮</a:t>
            </a:r>
            <a:endParaRPr lang="zh-CN" altLang="en-US" sz="2400" baseline="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168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55151" y="6453336"/>
            <a:ext cx="13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8F85060-ECBA-4819-8A50-E8E39B7E2F3D}" type="datetime1"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2017/1/6</a:t>
            </a:fld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596337" y="6453335"/>
            <a:ext cx="86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李玮玮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940"/>
            <a:ext cx="760637" cy="43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836940"/>
            <a:ext cx="760637" cy="43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矩形 52"/>
          <p:cNvSpPr/>
          <p:nvPr userDrawn="1"/>
        </p:nvSpPr>
        <p:spPr>
          <a:xfrm>
            <a:off x="0" y="1232756"/>
            <a:ext cx="9144000" cy="1800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42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940"/>
            <a:ext cx="760637" cy="43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55151" y="6453336"/>
            <a:ext cx="138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8F85060-ECBA-4819-8A50-E8E39B7E2F3D}" type="datetime1"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2017/1/6</a:t>
            </a:fld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596337" y="6453335"/>
            <a:ext cx="86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李玮玮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836940"/>
            <a:ext cx="760637" cy="43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1232756"/>
            <a:ext cx="9144000" cy="1800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732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41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2" descr="软件学院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883" y="0"/>
            <a:ext cx="45783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735" y="2060848"/>
            <a:ext cx="341947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619672" y="1268760"/>
            <a:ext cx="5715604" cy="216024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Bottom">
              <a:avLst>
                <a:gd name="adj" fmla="val 32993"/>
              </a:avLst>
            </a:prstTxWarp>
            <a:spAutoFit/>
          </a:bodyPr>
          <a:lstStyle/>
          <a:p>
            <a:r>
              <a:rPr lang="en-US" altLang="zh-CN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 you</a:t>
            </a:r>
            <a:r>
              <a:rPr lang="zh-CN" alt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！</a:t>
            </a:r>
            <a:endParaRPr lang="zh-CN" alt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 flip="none" rotWithShape="1">
                <a:gsLst>
                  <a:gs pos="100000">
                    <a:srgbClr val="FF0000"/>
                  </a:gs>
                  <a:gs pos="0">
                    <a:srgbClr val="00FF00"/>
                  </a:gs>
                  <a:gs pos="100000">
                    <a:srgbClr val="0000FF"/>
                  </a:gs>
                </a:gsLst>
                <a:lin ang="2700000" scaled="1"/>
                <a:tileRect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45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2" descr="软件学院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883" y="0"/>
            <a:ext cx="45783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57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626409" y="764704"/>
            <a:ext cx="7772400" cy="1470025"/>
          </a:xfrm>
        </p:spPr>
        <p:txBody>
          <a:bodyPr/>
          <a:lstStyle/>
          <a:p>
            <a:r>
              <a:rPr lang="en-US" altLang="zh-CN" dirty="0" err="1" smtClean="0"/>
              <a:t>AndroidWear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3707904" y="2996952"/>
            <a:ext cx="3960440" cy="1080120"/>
          </a:xfrm>
        </p:spPr>
        <p:txBody>
          <a:bodyPr>
            <a:noAutofit/>
          </a:bodyPr>
          <a:lstStyle/>
          <a:p>
            <a:r>
              <a:rPr lang="zh-CN" altLang="en-US" sz="2700" dirty="0" smtClean="0">
                <a:solidFill>
                  <a:schemeClr val="bg1"/>
                </a:solidFill>
              </a:rPr>
              <a:t>第四讲</a:t>
            </a:r>
            <a:endParaRPr lang="en-US" altLang="zh-CN" sz="2700" dirty="0" smtClean="0">
              <a:solidFill>
                <a:schemeClr val="bg1"/>
              </a:solidFill>
            </a:endParaRPr>
          </a:p>
          <a:p>
            <a:r>
              <a:rPr lang="zh-CN" altLang="en-US" sz="2700" dirty="0" smtClean="0">
                <a:solidFill>
                  <a:schemeClr val="bg1"/>
                </a:solidFill>
              </a:rPr>
              <a:t>创建</a:t>
            </a:r>
            <a:r>
              <a:rPr lang="en-US" altLang="zh-CN" sz="2700" dirty="0" err="1" smtClean="0">
                <a:solidFill>
                  <a:schemeClr val="bg1"/>
                </a:solidFill>
              </a:rPr>
              <a:t>AndroidWear</a:t>
            </a:r>
            <a:r>
              <a:rPr lang="zh-CN" altLang="en-US" sz="2700" dirty="0" smtClean="0">
                <a:solidFill>
                  <a:schemeClr val="bg1"/>
                </a:solidFill>
              </a:rPr>
              <a:t>项目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Wear</a:t>
            </a:r>
            <a:r>
              <a:rPr lang="zh-CN" altLang="en-US" dirty="0"/>
              <a:t>模拟器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15" y="1600200"/>
            <a:ext cx="7992785" cy="480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1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Wear</a:t>
            </a:r>
            <a:r>
              <a:rPr lang="zh-CN" altLang="en-US" dirty="0"/>
              <a:t>模拟器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484784"/>
            <a:ext cx="8229600" cy="49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7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Wear</a:t>
            </a:r>
            <a:r>
              <a:rPr lang="zh-CN" altLang="en-US" dirty="0"/>
              <a:t>模拟器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选择</a:t>
            </a:r>
            <a:r>
              <a:rPr lang="en-US" altLang="zh-CN" dirty="0" smtClean="0"/>
              <a:t>API</a:t>
            </a:r>
            <a:r>
              <a:rPr lang="zh-CN" altLang="en-US" dirty="0" smtClean="0"/>
              <a:t>版本（如</a:t>
            </a:r>
            <a:r>
              <a:rPr lang="en-US" altLang="zh-CN" dirty="0" smtClean="0"/>
              <a:t>5.0.1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81" y="2132856"/>
            <a:ext cx="7328837" cy="44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0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Wear</a:t>
            </a:r>
            <a:r>
              <a:rPr lang="zh-CN" altLang="en-US" dirty="0"/>
              <a:t>模拟器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8" y="1672208"/>
            <a:ext cx="8747380" cy="40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2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Wear</a:t>
            </a:r>
            <a:r>
              <a:rPr lang="zh-CN" altLang="en-US" dirty="0"/>
              <a:t>模拟器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模拟器默认路径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</a:t>
            </a:r>
            <a:r>
              <a:rPr lang="en-US" altLang="zh-CN" dirty="0"/>
              <a:t>:\Users\ASUS\.android\avd\Android_Wear_Round_API_21.avd</a:t>
            </a:r>
          </a:p>
          <a:p>
            <a:r>
              <a:rPr lang="zh-CN" altLang="en-US" dirty="0" smtClean="0"/>
              <a:t>模拟器创建后的文件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20" y="3717032"/>
            <a:ext cx="8384959" cy="28083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738" y="4221088"/>
            <a:ext cx="5949262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Wear</a:t>
            </a:r>
            <a:r>
              <a:rPr lang="zh-CN" altLang="en-US" dirty="0"/>
              <a:t>模拟器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运行模拟器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4864"/>
            <a:ext cx="8204033" cy="4412504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4644008" y="3429000"/>
            <a:ext cx="2880320" cy="1296144"/>
          </a:xfrm>
          <a:prstGeom prst="borderCallout1">
            <a:avLst/>
          </a:prstGeom>
          <a:gradFill flip="none" rotWithShape="1">
            <a:gsLst>
              <a:gs pos="0">
                <a:schemeClr val="accent2">
                  <a:tint val="94000"/>
                  <a:satMod val="180000"/>
                  <a:lumMod val="98000"/>
                </a:schemeClr>
              </a:gs>
              <a:gs pos="100000">
                <a:schemeClr val="accent2">
                  <a:satMod val="130000"/>
                </a:schemeClr>
              </a:gs>
            </a:gsLst>
            <a:lin ang="2700000" scaled="1"/>
            <a:tileRect/>
          </a:gradFill>
          <a:ln w="34925">
            <a:solidFill>
              <a:srgbClr val="FF0000"/>
            </a:solidFill>
            <a:rou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模拟器运行成功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39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Wear</a:t>
            </a:r>
            <a:r>
              <a:rPr lang="zh-CN" altLang="en-US" dirty="0"/>
              <a:t>模拟器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运行模拟器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4864"/>
            <a:ext cx="2818656" cy="2734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204863"/>
            <a:ext cx="2811976" cy="2734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848" y="2204862"/>
            <a:ext cx="2899151" cy="2792269"/>
          </a:xfrm>
          <a:prstGeom prst="rect">
            <a:avLst/>
          </a:prstGeom>
        </p:spPr>
      </p:pic>
      <p:sp>
        <p:nvSpPr>
          <p:cNvPr id="9" name="线形标注 1 8"/>
          <p:cNvSpPr/>
          <p:nvPr/>
        </p:nvSpPr>
        <p:spPr>
          <a:xfrm>
            <a:off x="2255592" y="5301208"/>
            <a:ext cx="3540543" cy="1296144"/>
          </a:xfrm>
          <a:prstGeom prst="borderCallout1">
            <a:avLst>
              <a:gd name="adj1" fmla="val -3528"/>
              <a:gd name="adj2" fmla="val 28990"/>
              <a:gd name="adj3" fmla="val -75937"/>
              <a:gd name="adj4" fmla="val 42704"/>
            </a:avLst>
          </a:prstGeom>
          <a:gradFill flip="none" rotWithShape="1">
            <a:gsLst>
              <a:gs pos="0">
                <a:schemeClr val="accent2">
                  <a:tint val="94000"/>
                  <a:satMod val="180000"/>
                  <a:lumMod val="98000"/>
                </a:schemeClr>
              </a:gs>
              <a:gs pos="100000">
                <a:schemeClr val="accent2">
                  <a:satMod val="130000"/>
                </a:schemeClr>
              </a:gs>
            </a:gsLst>
            <a:lin ang="2700000" scaled="1"/>
            <a:tileRect/>
          </a:gradFill>
          <a:ln w="34925">
            <a:solidFill>
              <a:srgbClr val="FF0000"/>
            </a:solidFill>
            <a:rou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未连接手机设备或</a:t>
            </a:r>
            <a:endParaRPr lang="en-US" altLang="zh-CN" sz="2800" dirty="0" smtClean="0">
              <a:latin typeface="+mj-ea"/>
              <a:ea typeface="+mj-ea"/>
            </a:endParaRPr>
          </a:p>
          <a:p>
            <a:pPr algn="ctr"/>
            <a:r>
              <a:rPr lang="en-US" altLang="zh-CN" sz="2800" dirty="0" smtClean="0">
                <a:latin typeface="+mj-ea"/>
                <a:ea typeface="+mj-ea"/>
              </a:rPr>
              <a:t>Mobile</a:t>
            </a:r>
            <a:r>
              <a:rPr lang="zh-CN" altLang="en-US" sz="2800" dirty="0" smtClean="0">
                <a:latin typeface="+mj-ea"/>
                <a:ea typeface="+mj-ea"/>
              </a:rPr>
              <a:t>模拟器未启动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10" name="线形标注 1 9"/>
          <p:cNvSpPr/>
          <p:nvPr/>
        </p:nvSpPr>
        <p:spPr>
          <a:xfrm>
            <a:off x="6012160" y="5301208"/>
            <a:ext cx="3131840" cy="1296144"/>
          </a:xfrm>
          <a:prstGeom prst="borderCallout1">
            <a:avLst>
              <a:gd name="adj1" fmla="val -3528"/>
              <a:gd name="adj2" fmla="val 18819"/>
              <a:gd name="adj3" fmla="val -75937"/>
              <a:gd name="adj4" fmla="val 42704"/>
            </a:avLst>
          </a:prstGeom>
          <a:gradFill flip="none" rotWithShape="1">
            <a:gsLst>
              <a:gs pos="0">
                <a:schemeClr val="accent2">
                  <a:tint val="94000"/>
                  <a:satMod val="180000"/>
                  <a:lumMod val="98000"/>
                </a:schemeClr>
              </a:gs>
              <a:gs pos="100000">
                <a:schemeClr val="accent2">
                  <a:satMod val="130000"/>
                </a:schemeClr>
              </a:gs>
            </a:gsLst>
            <a:lin ang="2700000" scaled="1"/>
            <a:tileRect/>
          </a:gradFill>
          <a:ln w="34925">
            <a:solidFill>
              <a:srgbClr val="FF0000"/>
            </a:solidFill>
            <a:rou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+mj-ea"/>
                <a:ea typeface="+mj-ea"/>
              </a:rPr>
              <a:t>电脑连接手机设备</a:t>
            </a:r>
            <a:endParaRPr lang="en-US" altLang="zh-CN" sz="2800" dirty="0" smtClean="0">
              <a:latin typeface="+mj-ea"/>
              <a:ea typeface="+mj-ea"/>
            </a:endParaRPr>
          </a:p>
          <a:p>
            <a:pPr algn="ctr"/>
            <a:r>
              <a:rPr lang="en-US" altLang="zh-CN" sz="2800" dirty="0" smtClean="0">
                <a:latin typeface="+mj-ea"/>
                <a:ea typeface="+mj-ea"/>
              </a:rPr>
              <a:t>Wear</a:t>
            </a:r>
            <a:r>
              <a:rPr lang="zh-CN" altLang="en-US" sz="2800" dirty="0" smtClean="0">
                <a:latin typeface="+mj-ea"/>
                <a:ea typeface="+mj-ea"/>
              </a:rPr>
              <a:t>启动成功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739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54" name="Group 11"/>
          <p:cNvGrpSpPr>
            <a:grpSpLocks/>
          </p:cNvGrpSpPr>
          <p:nvPr/>
        </p:nvGrpSpPr>
        <p:grpSpPr bwMode="auto">
          <a:xfrm>
            <a:off x="2057400" y="1556792"/>
            <a:ext cx="4648200" cy="685800"/>
            <a:chOff x="1296" y="1200"/>
            <a:chExt cx="2928" cy="432"/>
          </a:xfrm>
        </p:grpSpPr>
        <p:sp>
          <p:nvSpPr>
            <p:cNvPr id="5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项目</a:t>
              </a:r>
              <a:endParaRPr lang="en-US" altLang="zh-CN" sz="2400" b="1" dirty="0"/>
            </a:p>
          </p:txBody>
        </p:sp>
        <p:grpSp>
          <p:nvGrpSpPr>
            <p:cNvPr id="57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59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1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62" name="Group 19"/>
          <p:cNvGrpSpPr>
            <a:grpSpLocks/>
          </p:cNvGrpSpPr>
          <p:nvPr/>
        </p:nvGrpSpPr>
        <p:grpSpPr bwMode="auto">
          <a:xfrm>
            <a:off x="2057400" y="2318793"/>
            <a:ext cx="4648200" cy="685800"/>
            <a:chOff x="1296" y="1680"/>
            <a:chExt cx="2928" cy="432"/>
          </a:xfrm>
        </p:grpSpPr>
        <p:sp>
          <p:nvSpPr>
            <p:cNvPr id="63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模拟器</a:t>
              </a:r>
              <a:endParaRPr lang="en-US" altLang="zh-CN" sz="2400" b="1" dirty="0"/>
            </a:p>
          </p:txBody>
        </p:sp>
        <p:grpSp>
          <p:nvGrpSpPr>
            <p:cNvPr id="65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67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9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70" name="Group 11"/>
          <p:cNvGrpSpPr>
            <a:grpSpLocks/>
          </p:cNvGrpSpPr>
          <p:nvPr/>
        </p:nvGrpSpPr>
        <p:grpSpPr bwMode="auto">
          <a:xfrm>
            <a:off x="2084040" y="3138101"/>
            <a:ext cx="4648200" cy="685800"/>
            <a:chOff x="1296" y="1200"/>
            <a:chExt cx="2928" cy="432"/>
          </a:xfrm>
        </p:grpSpPr>
        <p:sp>
          <p:nvSpPr>
            <p:cNvPr id="71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模型适配</a:t>
              </a:r>
              <a:endParaRPr lang="en-US" altLang="zh-CN" sz="2400" b="1" dirty="0"/>
            </a:p>
          </p:txBody>
        </p:sp>
        <p:grpSp>
          <p:nvGrpSpPr>
            <p:cNvPr id="73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75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77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3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78" name="Group 19"/>
          <p:cNvGrpSpPr>
            <a:grpSpLocks/>
          </p:cNvGrpSpPr>
          <p:nvPr/>
        </p:nvGrpSpPr>
        <p:grpSpPr bwMode="auto">
          <a:xfrm>
            <a:off x="2066485" y="3892174"/>
            <a:ext cx="4648200" cy="685800"/>
            <a:chOff x="1296" y="1680"/>
            <a:chExt cx="2928" cy="432"/>
          </a:xfrm>
        </p:grpSpPr>
        <p:sp>
          <p:nvSpPr>
            <p:cNvPr id="79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80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模拟器的基本操作</a:t>
              </a:r>
              <a:endParaRPr lang="en-US" altLang="zh-CN" sz="2400" b="1" dirty="0"/>
            </a:p>
          </p:txBody>
        </p:sp>
        <p:grpSp>
          <p:nvGrpSpPr>
            <p:cNvPr id="81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83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84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85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4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86" name="Group 11"/>
          <p:cNvGrpSpPr>
            <a:grpSpLocks/>
          </p:cNvGrpSpPr>
          <p:nvPr/>
        </p:nvGrpSpPr>
        <p:grpSpPr bwMode="auto">
          <a:xfrm>
            <a:off x="2093125" y="4711482"/>
            <a:ext cx="4648200" cy="685800"/>
            <a:chOff x="1296" y="1200"/>
            <a:chExt cx="2928" cy="432"/>
          </a:xfrm>
        </p:grpSpPr>
        <p:sp>
          <p:nvSpPr>
            <p:cNvPr id="8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8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与智能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设备互联</a:t>
              </a:r>
              <a:endParaRPr lang="en-US" altLang="zh-CN" sz="2400" b="1" dirty="0"/>
            </a:p>
          </p:txBody>
        </p:sp>
        <p:grpSp>
          <p:nvGrpSpPr>
            <p:cNvPr id="89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91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92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5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71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模型适配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无需分辨用户设备是</a:t>
            </a:r>
            <a:r>
              <a:rPr lang="en-US" altLang="zh-CN" dirty="0" smtClean="0"/>
              <a:t>Round</a:t>
            </a:r>
            <a:r>
              <a:rPr lang="zh-CN" altLang="en-US" dirty="0"/>
              <a:t>模型还是</a:t>
            </a:r>
            <a:r>
              <a:rPr lang="en-US" altLang="zh-CN" dirty="0" smtClean="0"/>
              <a:t>Square</a:t>
            </a:r>
          </a:p>
          <a:p>
            <a:pPr lvl="1"/>
            <a:r>
              <a:rPr lang="en-US" altLang="zh-CN" dirty="0"/>
              <a:t>wear</a:t>
            </a:r>
            <a:r>
              <a:rPr lang="zh-CN" altLang="en-US" dirty="0"/>
              <a:t>的</a:t>
            </a:r>
            <a:r>
              <a:rPr lang="en-US" altLang="zh-CN" dirty="0" smtClean="0"/>
              <a:t>MainActivity.java</a:t>
            </a:r>
            <a:r>
              <a:rPr lang="zh-CN" altLang="en-US" dirty="0" smtClean="0"/>
              <a:t>中</a:t>
            </a:r>
            <a:r>
              <a:rPr lang="en-US" altLang="zh-CN" dirty="0" err="1" smtClean="0"/>
              <a:t>WatchViewStub</a:t>
            </a:r>
            <a:r>
              <a:rPr lang="zh-CN" altLang="en-US" dirty="0"/>
              <a:t>，根据屏幕的形状来渲染一个特殊的布局的类</a:t>
            </a:r>
            <a:endParaRPr lang="en-US" altLang="zh-CN" dirty="0" smtClean="0"/>
          </a:p>
          <a:p>
            <a:pPr lvl="1"/>
            <a:r>
              <a:rPr lang="en-US" altLang="zh-CN" dirty="0"/>
              <a:t>rect_activity_main.xml</a:t>
            </a:r>
            <a:r>
              <a:rPr lang="zh-CN" altLang="en-US" dirty="0"/>
              <a:t>和</a:t>
            </a:r>
            <a:r>
              <a:rPr lang="en-US" altLang="zh-CN" dirty="0"/>
              <a:t>round_activity_main.xml</a:t>
            </a:r>
            <a:r>
              <a:rPr lang="zh-CN" altLang="en-US" dirty="0"/>
              <a:t>做好对应布局即</a:t>
            </a:r>
            <a:r>
              <a:rPr lang="zh-CN" altLang="en-US" dirty="0" smtClean="0"/>
              <a:t>可（</a:t>
            </a:r>
            <a:r>
              <a:rPr lang="zh-CN" altLang="en-US" dirty="0"/>
              <a:t>可使用同一份</a:t>
            </a:r>
            <a:r>
              <a:rPr lang="en-US" altLang="zh-CN" dirty="0"/>
              <a:t>Java</a:t>
            </a:r>
            <a:r>
              <a:rPr lang="zh-CN" altLang="en-US" dirty="0"/>
              <a:t>逻辑）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60878"/>
            <a:ext cx="8661845" cy="46801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0" y="2182582"/>
            <a:ext cx="8699947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54" name="Group 11"/>
          <p:cNvGrpSpPr>
            <a:grpSpLocks/>
          </p:cNvGrpSpPr>
          <p:nvPr/>
        </p:nvGrpSpPr>
        <p:grpSpPr bwMode="auto">
          <a:xfrm>
            <a:off x="2057400" y="1556792"/>
            <a:ext cx="4648200" cy="685800"/>
            <a:chOff x="1296" y="1200"/>
            <a:chExt cx="2928" cy="432"/>
          </a:xfrm>
        </p:grpSpPr>
        <p:sp>
          <p:nvSpPr>
            <p:cNvPr id="5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项目</a:t>
              </a:r>
              <a:endParaRPr lang="en-US" altLang="zh-CN" sz="2400" b="1" dirty="0"/>
            </a:p>
          </p:txBody>
        </p:sp>
        <p:grpSp>
          <p:nvGrpSpPr>
            <p:cNvPr id="57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59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1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62" name="Group 19"/>
          <p:cNvGrpSpPr>
            <a:grpSpLocks/>
          </p:cNvGrpSpPr>
          <p:nvPr/>
        </p:nvGrpSpPr>
        <p:grpSpPr bwMode="auto">
          <a:xfrm>
            <a:off x="2057400" y="2318793"/>
            <a:ext cx="4648200" cy="685800"/>
            <a:chOff x="1296" y="1680"/>
            <a:chExt cx="2928" cy="432"/>
          </a:xfrm>
        </p:grpSpPr>
        <p:sp>
          <p:nvSpPr>
            <p:cNvPr id="63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模拟器</a:t>
              </a:r>
              <a:endParaRPr lang="en-US" altLang="zh-CN" sz="2400" b="1" dirty="0"/>
            </a:p>
          </p:txBody>
        </p:sp>
        <p:grpSp>
          <p:nvGrpSpPr>
            <p:cNvPr id="65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67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9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70" name="Group 11"/>
          <p:cNvGrpSpPr>
            <a:grpSpLocks/>
          </p:cNvGrpSpPr>
          <p:nvPr/>
        </p:nvGrpSpPr>
        <p:grpSpPr bwMode="auto">
          <a:xfrm>
            <a:off x="2084040" y="3138101"/>
            <a:ext cx="4648200" cy="685800"/>
            <a:chOff x="1296" y="1200"/>
            <a:chExt cx="2928" cy="432"/>
          </a:xfrm>
        </p:grpSpPr>
        <p:sp>
          <p:nvSpPr>
            <p:cNvPr id="71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模型适配</a:t>
              </a:r>
              <a:endParaRPr lang="en-US" altLang="zh-CN" sz="2400" b="1" dirty="0"/>
            </a:p>
          </p:txBody>
        </p:sp>
        <p:grpSp>
          <p:nvGrpSpPr>
            <p:cNvPr id="73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75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77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3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78" name="Group 19"/>
          <p:cNvGrpSpPr>
            <a:grpSpLocks/>
          </p:cNvGrpSpPr>
          <p:nvPr/>
        </p:nvGrpSpPr>
        <p:grpSpPr bwMode="auto">
          <a:xfrm>
            <a:off x="2066485" y="3892174"/>
            <a:ext cx="4648200" cy="685800"/>
            <a:chOff x="1296" y="1680"/>
            <a:chExt cx="2928" cy="432"/>
          </a:xfrm>
        </p:grpSpPr>
        <p:sp>
          <p:nvSpPr>
            <p:cNvPr id="79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80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模拟器的基本操作</a:t>
              </a:r>
              <a:endParaRPr lang="en-US" altLang="zh-CN" sz="2400" b="1" dirty="0"/>
            </a:p>
          </p:txBody>
        </p:sp>
        <p:grpSp>
          <p:nvGrpSpPr>
            <p:cNvPr id="81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83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84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85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4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86" name="Group 11"/>
          <p:cNvGrpSpPr>
            <a:grpSpLocks/>
          </p:cNvGrpSpPr>
          <p:nvPr/>
        </p:nvGrpSpPr>
        <p:grpSpPr bwMode="auto">
          <a:xfrm>
            <a:off x="2093125" y="4711482"/>
            <a:ext cx="4648200" cy="685800"/>
            <a:chOff x="1296" y="1200"/>
            <a:chExt cx="2928" cy="432"/>
          </a:xfrm>
        </p:grpSpPr>
        <p:sp>
          <p:nvSpPr>
            <p:cNvPr id="8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8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与智能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设备互联</a:t>
              </a:r>
              <a:endParaRPr lang="en-US" altLang="zh-CN" sz="2400" b="1" dirty="0"/>
            </a:p>
          </p:txBody>
        </p:sp>
        <p:grpSp>
          <p:nvGrpSpPr>
            <p:cNvPr id="89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91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92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5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07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54" name="Group 11"/>
          <p:cNvGrpSpPr>
            <a:grpSpLocks/>
          </p:cNvGrpSpPr>
          <p:nvPr/>
        </p:nvGrpSpPr>
        <p:grpSpPr bwMode="auto">
          <a:xfrm>
            <a:off x="2057400" y="1556792"/>
            <a:ext cx="4648200" cy="685800"/>
            <a:chOff x="1296" y="1200"/>
            <a:chExt cx="2928" cy="432"/>
          </a:xfrm>
        </p:grpSpPr>
        <p:sp>
          <p:nvSpPr>
            <p:cNvPr id="5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项目</a:t>
              </a:r>
              <a:endParaRPr lang="en-US" altLang="zh-CN" sz="2400" b="1" dirty="0"/>
            </a:p>
          </p:txBody>
        </p:sp>
        <p:grpSp>
          <p:nvGrpSpPr>
            <p:cNvPr id="57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59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1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62" name="Group 19"/>
          <p:cNvGrpSpPr>
            <a:grpSpLocks/>
          </p:cNvGrpSpPr>
          <p:nvPr/>
        </p:nvGrpSpPr>
        <p:grpSpPr bwMode="auto">
          <a:xfrm>
            <a:off x="2057400" y="2318793"/>
            <a:ext cx="4648200" cy="685800"/>
            <a:chOff x="1296" y="1680"/>
            <a:chExt cx="2928" cy="432"/>
          </a:xfrm>
        </p:grpSpPr>
        <p:sp>
          <p:nvSpPr>
            <p:cNvPr id="63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模拟器</a:t>
              </a:r>
              <a:endParaRPr lang="en-US" altLang="zh-CN" sz="2400" b="1" dirty="0"/>
            </a:p>
          </p:txBody>
        </p:sp>
        <p:grpSp>
          <p:nvGrpSpPr>
            <p:cNvPr id="65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67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9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70" name="Group 11"/>
          <p:cNvGrpSpPr>
            <a:grpSpLocks/>
          </p:cNvGrpSpPr>
          <p:nvPr/>
        </p:nvGrpSpPr>
        <p:grpSpPr bwMode="auto">
          <a:xfrm>
            <a:off x="2084040" y="3138101"/>
            <a:ext cx="4648200" cy="685800"/>
            <a:chOff x="1296" y="1200"/>
            <a:chExt cx="2928" cy="432"/>
          </a:xfrm>
        </p:grpSpPr>
        <p:sp>
          <p:nvSpPr>
            <p:cNvPr id="71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模型适配</a:t>
              </a:r>
              <a:endParaRPr lang="en-US" altLang="zh-CN" sz="2400" b="1" dirty="0"/>
            </a:p>
          </p:txBody>
        </p:sp>
        <p:grpSp>
          <p:nvGrpSpPr>
            <p:cNvPr id="73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75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77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3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78" name="Group 19"/>
          <p:cNvGrpSpPr>
            <a:grpSpLocks/>
          </p:cNvGrpSpPr>
          <p:nvPr/>
        </p:nvGrpSpPr>
        <p:grpSpPr bwMode="auto">
          <a:xfrm>
            <a:off x="2066485" y="3892174"/>
            <a:ext cx="4648200" cy="685800"/>
            <a:chOff x="1296" y="1680"/>
            <a:chExt cx="2928" cy="432"/>
          </a:xfrm>
        </p:grpSpPr>
        <p:sp>
          <p:nvSpPr>
            <p:cNvPr id="79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80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模拟器的基本操作</a:t>
              </a:r>
              <a:endParaRPr lang="en-US" altLang="zh-CN" sz="2400" b="1" dirty="0"/>
            </a:p>
          </p:txBody>
        </p:sp>
        <p:grpSp>
          <p:nvGrpSpPr>
            <p:cNvPr id="81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83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84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85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4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86" name="Group 11"/>
          <p:cNvGrpSpPr>
            <a:grpSpLocks/>
          </p:cNvGrpSpPr>
          <p:nvPr/>
        </p:nvGrpSpPr>
        <p:grpSpPr bwMode="auto">
          <a:xfrm>
            <a:off x="2093125" y="4711482"/>
            <a:ext cx="4648200" cy="685800"/>
            <a:chOff x="1296" y="1200"/>
            <a:chExt cx="2928" cy="432"/>
          </a:xfrm>
        </p:grpSpPr>
        <p:sp>
          <p:nvSpPr>
            <p:cNvPr id="8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8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与智能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设备互联</a:t>
              </a:r>
              <a:endParaRPr lang="en-US" altLang="zh-CN" sz="2400" b="1" dirty="0"/>
            </a:p>
          </p:txBody>
        </p:sp>
        <p:grpSp>
          <p:nvGrpSpPr>
            <p:cNvPr id="89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91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92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5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21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模拟器</a:t>
            </a:r>
            <a:r>
              <a:rPr lang="zh-CN" altLang="en-US" smtClean="0"/>
              <a:t>的基本操作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点击上半部分彩色图案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鼠标</a:t>
            </a:r>
            <a:r>
              <a:rPr lang="zh-CN" altLang="en-US" dirty="0"/>
              <a:t>在显示页面处往下滑动到</a:t>
            </a:r>
            <a:r>
              <a:rPr lang="en-US" altLang="zh-CN" dirty="0"/>
              <a:t>Start...</a:t>
            </a:r>
            <a:r>
              <a:rPr lang="zh-CN" altLang="en-US" dirty="0" smtClean="0"/>
              <a:t>位置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点击</a:t>
            </a:r>
            <a:r>
              <a:rPr lang="en-US" altLang="zh-CN" dirty="0"/>
              <a:t>Start...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976"/>
            <a:ext cx="2899151" cy="27922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146" y="3212974"/>
            <a:ext cx="2899150" cy="27922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17" y="3150668"/>
            <a:ext cx="2953463" cy="2844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59" y="3150668"/>
            <a:ext cx="2890690" cy="27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模拟器</a:t>
            </a:r>
            <a:r>
              <a:rPr lang="zh-CN" altLang="en-US" smtClean="0"/>
              <a:t>的基本操作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4.  </a:t>
            </a:r>
            <a:r>
              <a:rPr lang="zh-CN" altLang="en-US" dirty="0" smtClean="0"/>
              <a:t>运行程序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3" y="2204864"/>
            <a:ext cx="7632848" cy="45494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0" y="2749377"/>
            <a:ext cx="41338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模拟器</a:t>
            </a:r>
            <a:r>
              <a:rPr lang="zh-CN" altLang="en-US" smtClean="0"/>
              <a:t>的基本操作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5.  </a:t>
            </a:r>
            <a:r>
              <a:rPr lang="zh-CN" altLang="en-US" dirty="0" smtClean="0"/>
              <a:t>返回查看程序</a:t>
            </a:r>
            <a:endParaRPr lang="en-US" altLang="zh-CN" dirty="0" smtClean="0"/>
          </a:p>
          <a:p>
            <a:pPr lvl="1"/>
            <a:r>
              <a:rPr lang="zh-CN" altLang="en-US" dirty="0"/>
              <a:t>点击模拟器的</a:t>
            </a:r>
            <a:r>
              <a:rPr lang="en-US" altLang="zh-CN" dirty="0"/>
              <a:t>Home</a:t>
            </a:r>
            <a:r>
              <a:rPr lang="zh-CN" altLang="en-US" dirty="0"/>
              <a:t>键回到最初的</a:t>
            </a:r>
            <a:r>
              <a:rPr lang="zh-CN" altLang="en-US" dirty="0" smtClean="0"/>
              <a:t>界面</a:t>
            </a:r>
            <a:endParaRPr lang="en-US" altLang="zh-CN" dirty="0" smtClean="0"/>
          </a:p>
          <a:p>
            <a:pPr lvl="1"/>
            <a:r>
              <a:rPr lang="zh-CN" altLang="en-US" dirty="0"/>
              <a:t>点击彩色</a:t>
            </a:r>
            <a:r>
              <a:rPr lang="zh-CN" altLang="en-US" dirty="0" smtClean="0"/>
              <a:t>部分（</a:t>
            </a:r>
            <a:r>
              <a:rPr lang="en-US" altLang="zh-CN" dirty="0"/>
              <a:t>APP</a:t>
            </a:r>
            <a:r>
              <a:rPr lang="zh-CN" altLang="en-US" dirty="0"/>
              <a:t>已存储在</a:t>
            </a:r>
            <a:r>
              <a:rPr lang="en-US" altLang="zh-CN" dirty="0"/>
              <a:t>Wear</a:t>
            </a:r>
            <a:r>
              <a:rPr lang="zh-CN" altLang="en-US" dirty="0"/>
              <a:t>模拟器）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8" y="3086328"/>
            <a:ext cx="3712745" cy="3575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54" y="3086328"/>
            <a:ext cx="3712745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54" name="Group 11"/>
          <p:cNvGrpSpPr>
            <a:grpSpLocks/>
          </p:cNvGrpSpPr>
          <p:nvPr/>
        </p:nvGrpSpPr>
        <p:grpSpPr bwMode="auto">
          <a:xfrm>
            <a:off x="2057400" y="1556792"/>
            <a:ext cx="4648200" cy="685800"/>
            <a:chOff x="1296" y="1200"/>
            <a:chExt cx="2928" cy="432"/>
          </a:xfrm>
        </p:grpSpPr>
        <p:sp>
          <p:nvSpPr>
            <p:cNvPr id="5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项目</a:t>
              </a:r>
              <a:endParaRPr lang="en-US" altLang="zh-CN" sz="2400" b="1" dirty="0"/>
            </a:p>
          </p:txBody>
        </p:sp>
        <p:grpSp>
          <p:nvGrpSpPr>
            <p:cNvPr id="57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59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1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62" name="Group 19"/>
          <p:cNvGrpSpPr>
            <a:grpSpLocks/>
          </p:cNvGrpSpPr>
          <p:nvPr/>
        </p:nvGrpSpPr>
        <p:grpSpPr bwMode="auto">
          <a:xfrm>
            <a:off x="2057400" y="2318793"/>
            <a:ext cx="4648200" cy="685800"/>
            <a:chOff x="1296" y="1680"/>
            <a:chExt cx="2928" cy="432"/>
          </a:xfrm>
        </p:grpSpPr>
        <p:sp>
          <p:nvSpPr>
            <p:cNvPr id="63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模拟器</a:t>
              </a:r>
              <a:endParaRPr lang="en-US" altLang="zh-CN" sz="2400" b="1" dirty="0"/>
            </a:p>
          </p:txBody>
        </p:sp>
        <p:grpSp>
          <p:nvGrpSpPr>
            <p:cNvPr id="65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67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9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70" name="Group 11"/>
          <p:cNvGrpSpPr>
            <a:grpSpLocks/>
          </p:cNvGrpSpPr>
          <p:nvPr/>
        </p:nvGrpSpPr>
        <p:grpSpPr bwMode="auto">
          <a:xfrm>
            <a:off x="2084040" y="3138101"/>
            <a:ext cx="4648200" cy="685800"/>
            <a:chOff x="1296" y="1200"/>
            <a:chExt cx="2928" cy="432"/>
          </a:xfrm>
        </p:grpSpPr>
        <p:sp>
          <p:nvSpPr>
            <p:cNvPr id="71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模型适配</a:t>
              </a:r>
              <a:endParaRPr lang="en-US" altLang="zh-CN" sz="2400" b="1" dirty="0"/>
            </a:p>
          </p:txBody>
        </p:sp>
        <p:grpSp>
          <p:nvGrpSpPr>
            <p:cNvPr id="73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75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77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3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78" name="Group 19"/>
          <p:cNvGrpSpPr>
            <a:grpSpLocks/>
          </p:cNvGrpSpPr>
          <p:nvPr/>
        </p:nvGrpSpPr>
        <p:grpSpPr bwMode="auto">
          <a:xfrm>
            <a:off x="2066485" y="3892174"/>
            <a:ext cx="4648200" cy="685800"/>
            <a:chOff x="1296" y="1680"/>
            <a:chExt cx="2928" cy="432"/>
          </a:xfrm>
        </p:grpSpPr>
        <p:sp>
          <p:nvSpPr>
            <p:cNvPr id="79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80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模拟器的基本操作</a:t>
              </a:r>
              <a:endParaRPr lang="en-US" altLang="zh-CN" sz="2400" b="1" dirty="0"/>
            </a:p>
          </p:txBody>
        </p:sp>
        <p:grpSp>
          <p:nvGrpSpPr>
            <p:cNvPr id="81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83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84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85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4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86" name="Group 11"/>
          <p:cNvGrpSpPr>
            <a:grpSpLocks/>
          </p:cNvGrpSpPr>
          <p:nvPr/>
        </p:nvGrpSpPr>
        <p:grpSpPr bwMode="auto">
          <a:xfrm>
            <a:off x="2093125" y="4711482"/>
            <a:ext cx="4648200" cy="685800"/>
            <a:chOff x="1296" y="1200"/>
            <a:chExt cx="2928" cy="432"/>
          </a:xfrm>
        </p:grpSpPr>
        <p:sp>
          <p:nvSpPr>
            <p:cNvPr id="8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8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与智能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设备互联</a:t>
              </a:r>
              <a:endParaRPr lang="en-US" altLang="zh-CN" sz="2400" b="1" dirty="0"/>
            </a:p>
          </p:txBody>
        </p:sp>
        <p:grpSp>
          <p:nvGrpSpPr>
            <p:cNvPr id="89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91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92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5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9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与</a:t>
            </a:r>
            <a:r>
              <a:rPr lang="en-US" altLang="zh-CN" dirty="0" smtClean="0"/>
              <a:t>Wear</a:t>
            </a:r>
            <a:r>
              <a:rPr lang="zh-CN" altLang="en-US" dirty="0" smtClean="0"/>
              <a:t>智能设备互联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dirty="0" smtClean="0"/>
              <a:t>存在问题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真实</a:t>
            </a:r>
            <a:r>
              <a:rPr lang="en-US" altLang="zh-CN" dirty="0" smtClean="0"/>
              <a:t>Wear</a:t>
            </a:r>
            <a:r>
              <a:rPr lang="zh-CN" altLang="en-US" dirty="0" smtClean="0"/>
              <a:t>设备没有</a:t>
            </a:r>
            <a:r>
              <a:rPr lang="en-US" altLang="zh-CN" dirty="0" smtClean="0"/>
              <a:t>USB</a:t>
            </a:r>
            <a:r>
              <a:rPr lang="zh-CN" altLang="en-US" dirty="0" smtClean="0"/>
              <a:t>接口，无法与电脑连接安装应用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/>
              <a:t>用户安装手表应用</a:t>
            </a:r>
            <a:r>
              <a:rPr lang="zh-CN" altLang="en-US" dirty="0" smtClean="0"/>
              <a:t>的步骤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用户</a:t>
            </a:r>
            <a:r>
              <a:rPr lang="zh-CN" altLang="en-US" dirty="0"/>
              <a:t>可通过手机下载</a:t>
            </a:r>
            <a:r>
              <a:rPr lang="en-US" altLang="zh-CN" dirty="0"/>
              <a:t>Android Wear </a:t>
            </a:r>
            <a:r>
              <a:rPr lang="en-US" altLang="zh-CN" dirty="0" smtClean="0"/>
              <a:t>App</a:t>
            </a:r>
          </a:p>
          <a:p>
            <a:pPr lvl="1">
              <a:defRPr/>
            </a:pPr>
            <a:r>
              <a:rPr lang="zh-CN" altLang="en-US" dirty="0" smtClean="0"/>
              <a:t>手机通过该应用与</a:t>
            </a:r>
            <a:r>
              <a:rPr lang="zh-CN" altLang="en-US" dirty="0"/>
              <a:t>智能手表进行蓝牙互连</a:t>
            </a:r>
            <a:r>
              <a:rPr lang="zh-CN" altLang="en-US" dirty="0" smtClean="0"/>
              <a:t>配对（手机</a:t>
            </a:r>
            <a:r>
              <a:rPr lang="zh-CN" altLang="en-US" dirty="0"/>
              <a:t>能运行</a:t>
            </a:r>
            <a:r>
              <a:rPr lang="en-US" altLang="zh-CN" dirty="0"/>
              <a:t>Google </a:t>
            </a:r>
            <a:r>
              <a:rPr lang="en-US" altLang="zh-CN" dirty="0" smtClean="0"/>
              <a:t>Play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660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与</a:t>
            </a:r>
            <a:r>
              <a:rPr lang="en-US" altLang="zh-CN" dirty="0"/>
              <a:t>Wear</a:t>
            </a:r>
            <a:r>
              <a:rPr lang="zh-CN" altLang="en-US" dirty="0"/>
              <a:t>智能设备互联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 smtClean="0"/>
              <a:t>手机与</a:t>
            </a:r>
            <a:r>
              <a:rPr lang="en-US" altLang="zh-CN" dirty="0" smtClean="0"/>
              <a:t>Wear</a:t>
            </a:r>
            <a:r>
              <a:rPr lang="zh-CN" altLang="en-US" dirty="0" smtClean="0"/>
              <a:t>设备互联步骤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/>
              <a:t>打开手机上的</a:t>
            </a:r>
            <a:r>
              <a:rPr lang="en-US" altLang="zh-CN" dirty="0"/>
              <a:t>Android Wear App</a:t>
            </a:r>
            <a:r>
              <a:rPr lang="zh-CN" altLang="en-US" dirty="0"/>
              <a:t>，点击左上角的下三角图标，选择模拟器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保证</a:t>
            </a:r>
            <a:r>
              <a:rPr lang="en-US" altLang="zh-CN" dirty="0"/>
              <a:t>Wear</a:t>
            </a:r>
            <a:r>
              <a:rPr lang="zh-CN" altLang="en-US" dirty="0"/>
              <a:t>模拟器与手机处于同一</a:t>
            </a:r>
            <a:r>
              <a:rPr lang="en-US" altLang="zh-CN" dirty="0" err="1"/>
              <a:t>WiFi</a:t>
            </a:r>
            <a:r>
              <a:rPr lang="zh-CN" altLang="en-US" dirty="0"/>
              <a:t>下，因为模拟器不具备蓝牙功能，要借助</a:t>
            </a:r>
            <a:r>
              <a:rPr lang="en-US" altLang="zh-CN" dirty="0" err="1"/>
              <a:t>WiFi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打开</a:t>
            </a:r>
            <a:r>
              <a:rPr lang="en-US" altLang="zh-CN" dirty="0" err="1"/>
              <a:t>cmd</a:t>
            </a:r>
            <a:r>
              <a:rPr lang="zh-CN" altLang="en-US" dirty="0"/>
              <a:t>窗口，进入</a:t>
            </a:r>
            <a:r>
              <a:rPr lang="en-US" altLang="zh-CN" dirty="0" err="1"/>
              <a:t>sdk</a:t>
            </a:r>
            <a:r>
              <a:rPr lang="zh-CN" altLang="en-US" dirty="0"/>
              <a:t>的</a:t>
            </a:r>
            <a:r>
              <a:rPr lang="en-US" altLang="zh-CN" dirty="0"/>
              <a:t>platform-tools</a:t>
            </a:r>
            <a:r>
              <a:rPr lang="zh-CN" altLang="en-US" dirty="0"/>
              <a:t>所在</a:t>
            </a:r>
            <a:r>
              <a:rPr lang="zh-CN" altLang="en-US" dirty="0" smtClean="0"/>
              <a:t>目录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/>
              <a:t>输入</a:t>
            </a:r>
            <a:r>
              <a:rPr lang="en-US" altLang="zh-CN" dirty="0" err="1"/>
              <a:t>adb</a:t>
            </a:r>
            <a:r>
              <a:rPr lang="en-US" altLang="zh-CN" dirty="0"/>
              <a:t> devices</a:t>
            </a:r>
            <a:r>
              <a:rPr lang="zh-CN" altLang="en-US" dirty="0"/>
              <a:t>查看已连接</a:t>
            </a:r>
            <a:r>
              <a:rPr lang="zh-CN" altLang="en-US" dirty="0" smtClean="0"/>
              <a:t>设备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dirty="0" err="1"/>
              <a:t>adb</a:t>
            </a:r>
            <a:r>
              <a:rPr lang="en-US" altLang="zh-CN" dirty="0"/>
              <a:t> -d forward tcp:5601 </a:t>
            </a:r>
            <a:r>
              <a:rPr lang="en-US" altLang="zh-CN" dirty="0" err="1" smtClean="0"/>
              <a:t>tcp:5601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/>
              <a:t>稍等片刻后查看手机</a:t>
            </a:r>
            <a:r>
              <a:rPr lang="en-US" altLang="zh-CN" dirty="0"/>
              <a:t>Android Wear App</a:t>
            </a:r>
            <a:r>
              <a:rPr lang="zh-CN" altLang="en-US" dirty="0"/>
              <a:t>，可发现此时显示：模拟器 已</a:t>
            </a:r>
            <a:r>
              <a:rPr lang="zh-CN" altLang="en-US" dirty="0" smtClean="0"/>
              <a:t>连接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691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与</a:t>
            </a:r>
            <a:r>
              <a:rPr lang="en-US" altLang="zh-CN" dirty="0"/>
              <a:t>Wear</a:t>
            </a:r>
            <a:r>
              <a:rPr lang="zh-CN" altLang="en-US" dirty="0"/>
              <a:t>智能设备互联</a:t>
            </a:r>
            <a:endParaRPr lang="zh-CN" altLang="en-US" dirty="0">
              <a:latin typeface="+mj-ea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" y="1417638"/>
            <a:ext cx="7329827" cy="47855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556827"/>
            <a:ext cx="64484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与</a:t>
            </a:r>
            <a:r>
              <a:rPr lang="en-US" altLang="zh-CN" dirty="0"/>
              <a:t>Wear</a:t>
            </a:r>
            <a:r>
              <a:rPr lang="zh-CN" altLang="en-US" dirty="0"/>
              <a:t>智能设备互联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dirty="0"/>
              <a:t>Android Studio</a:t>
            </a:r>
            <a:r>
              <a:rPr lang="zh-CN" altLang="en-US" dirty="0"/>
              <a:t>打包出</a:t>
            </a:r>
            <a:r>
              <a:rPr lang="en-US" altLang="zh-CN" dirty="0" err="1"/>
              <a:t>Apk</a:t>
            </a:r>
            <a:r>
              <a:rPr lang="zh-CN" altLang="en-US" dirty="0"/>
              <a:t>，发布</a:t>
            </a:r>
            <a:r>
              <a:rPr lang="en-US" altLang="zh-CN" dirty="0"/>
              <a:t>Android Wear</a:t>
            </a:r>
            <a:r>
              <a:rPr lang="zh-CN" altLang="en-US" dirty="0" smtClean="0"/>
              <a:t>应用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/>
              <a:t>在</a:t>
            </a:r>
            <a:r>
              <a:rPr lang="en-US" altLang="zh-CN" dirty="0"/>
              <a:t>wear</a:t>
            </a:r>
            <a:r>
              <a:rPr lang="zh-CN" altLang="en-US" dirty="0"/>
              <a:t>的</a:t>
            </a:r>
            <a:r>
              <a:rPr lang="en-US" altLang="zh-CN" dirty="0"/>
              <a:t>AndroidManifest.xml</a:t>
            </a:r>
            <a:r>
              <a:rPr lang="zh-CN" altLang="en-US" dirty="0"/>
              <a:t>中添加蓝牙和网络</a:t>
            </a:r>
            <a:r>
              <a:rPr lang="zh-CN" altLang="en-US" dirty="0" smtClean="0"/>
              <a:t>权限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/>
              <a:t>在</a:t>
            </a:r>
            <a:r>
              <a:rPr lang="en-US" altLang="zh-CN" dirty="0"/>
              <a:t>mobile</a:t>
            </a:r>
            <a:r>
              <a:rPr lang="zh-CN" altLang="en-US" dirty="0"/>
              <a:t>的</a:t>
            </a:r>
            <a:r>
              <a:rPr lang="en-US" altLang="zh-CN" dirty="0"/>
              <a:t>AndroidManifest.xml</a:t>
            </a:r>
            <a:r>
              <a:rPr lang="zh-CN" altLang="en-US" dirty="0"/>
              <a:t>中添加蓝牙和网络权限以及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 smtClean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 smtClean="0"/>
              <a:t>打包</a:t>
            </a:r>
            <a:r>
              <a:rPr lang="en-US" altLang="zh-CN" dirty="0" smtClean="0"/>
              <a:t>APK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75656" y="4221088"/>
            <a:ext cx="5902578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en-US" altLang="zh-CN" dirty="0"/>
              <a:t>&lt;uses-feature </a:t>
            </a:r>
            <a:endParaRPr lang="en-US" altLang="zh-CN" dirty="0" smtClean="0"/>
          </a:p>
          <a:p>
            <a:pPr marL="0" lvl="1"/>
            <a:r>
              <a:rPr lang="en-US" altLang="zh-CN" dirty="0"/>
              <a:t>	</a:t>
            </a:r>
            <a:r>
              <a:rPr lang="en-US" altLang="zh-CN" dirty="0" err="1" smtClean="0"/>
              <a:t>android:name</a:t>
            </a:r>
            <a:r>
              <a:rPr lang="en-US" altLang="zh-CN" dirty="0"/>
              <a:t>="</a:t>
            </a:r>
            <a:r>
              <a:rPr lang="en-US" altLang="zh-CN" dirty="0" err="1"/>
              <a:t>android.hardware.type.watch</a:t>
            </a:r>
            <a:r>
              <a:rPr lang="en-US" altLang="zh-CN" dirty="0"/>
              <a:t>“  </a:t>
            </a:r>
            <a:endParaRPr lang="en-US" altLang="zh-CN" dirty="0" smtClean="0"/>
          </a:p>
          <a:p>
            <a:pPr marL="0" lvl="1"/>
            <a:r>
              <a:rPr lang="en-US" altLang="zh-CN" dirty="0"/>
              <a:t>	</a:t>
            </a:r>
            <a:r>
              <a:rPr lang="en-US" altLang="zh-CN" dirty="0" err="1" smtClean="0"/>
              <a:t>android:required</a:t>
            </a:r>
            <a:r>
              <a:rPr lang="en-US" altLang="zh-CN" dirty="0"/>
              <a:t>="false" </a:t>
            </a:r>
            <a:r>
              <a:rPr lang="en-US" altLang="zh-CN" dirty="0" smtClean="0"/>
              <a:t>/&gt;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3" y="2492896"/>
            <a:ext cx="7915503" cy="42194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93" y="2453494"/>
            <a:ext cx="8063335" cy="42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打包</a:t>
            </a:r>
            <a:r>
              <a:rPr lang="en-US" altLang="zh-CN" dirty="0" smtClean="0"/>
              <a:t>APK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在</a:t>
            </a:r>
            <a:r>
              <a:rPr lang="en-US" altLang="zh-CN" dirty="0"/>
              <a:t>Android Studio</a:t>
            </a:r>
            <a:r>
              <a:rPr lang="zh-CN" altLang="en-US" dirty="0"/>
              <a:t>中选择</a:t>
            </a:r>
            <a:r>
              <a:rPr lang="en-US" altLang="zh-CN" dirty="0"/>
              <a:t>Build</a:t>
            </a:r>
            <a:r>
              <a:rPr lang="zh-CN" altLang="en-US" dirty="0"/>
              <a:t>，点击</a:t>
            </a:r>
            <a:r>
              <a:rPr lang="en-US" altLang="zh-CN" dirty="0"/>
              <a:t>Generate Signed </a:t>
            </a:r>
            <a:r>
              <a:rPr lang="en-US" altLang="zh-CN" dirty="0" smtClean="0"/>
              <a:t>APK</a:t>
            </a:r>
          </a:p>
          <a:p>
            <a:pPr>
              <a:defRPr/>
            </a:pPr>
            <a:r>
              <a:rPr lang="zh-CN" altLang="en-US" dirty="0"/>
              <a:t>选择</a:t>
            </a:r>
            <a:r>
              <a:rPr lang="en-US" altLang="zh-CN" dirty="0"/>
              <a:t>mobile Module</a:t>
            </a:r>
            <a:r>
              <a:rPr lang="zh-CN" altLang="en-US" dirty="0"/>
              <a:t>，点击</a:t>
            </a:r>
            <a:r>
              <a:rPr lang="en-US" altLang="zh-CN" dirty="0" smtClean="0"/>
              <a:t>Next</a:t>
            </a:r>
          </a:p>
          <a:p>
            <a:pPr>
              <a:defRPr/>
            </a:pPr>
            <a:r>
              <a:rPr lang="zh-CN" altLang="en-US" dirty="0" smtClean="0"/>
              <a:t>点击</a:t>
            </a:r>
            <a:r>
              <a:rPr lang="en-US" altLang="zh-CN" dirty="0" smtClean="0"/>
              <a:t>Create new…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14" y="2204864"/>
            <a:ext cx="5742969" cy="3600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84536"/>
            <a:ext cx="5335463" cy="3344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963" y="3597671"/>
            <a:ext cx="4771561" cy="299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打包</a:t>
            </a:r>
            <a:r>
              <a:rPr lang="en-US" altLang="zh-CN" dirty="0" smtClean="0"/>
              <a:t>APK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在</a:t>
            </a:r>
            <a:r>
              <a:rPr lang="en-US" altLang="zh-CN" dirty="0"/>
              <a:t>Android Studio</a:t>
            </a:r>
            <a:r>
              <a:rPr lang="zh-CN" altLang="en-US" dirty="0"/>
              <a:t>中选择</a:t>
            </a:r>
            <a:r>
              <a:rPr lang="en-US" altLang="zh-CN" dirty="0"/>
              <a:t>Build</a:t>
            </a:r>
            <a:r>
              <a:rPr lang="zh-CN" altLang="en-US" dirty="0"/>
              <a:t>，点击</a:t>
            </a:r>
            <a:r>
              <a:rPr lang="en-US" altLang="zh-CN" dirty="0"/>
              <a:t>Generate Signed </a:t>
            </a:r>
            <a:r>
              <a:rPr lang="en-US" altLang="zh-CN" dirty="0" smtClean="0"/>
              <a:t>APK</a:t>
            </a:r>
          </a:p>
          <a:p>
            <a:pPr>
              <a:defRPr/>
            </a:pPr>
            <a:r>
              <a:rPr lang="zh-CN" altLang="en-US" dirty="0"/>
              <a:t>选择</a:t>
            </a:r>
            <a:r>
              <a:rPr lang="en-US" altLang="zh-CN" dirty="0"/>
              <a:t>mobile Module</a:t>
            </a:r>
            <a:r>
              <a:rPr lang="zh-CN" altLang="en-US" dirty="0"/>
              <a:t>，点击</a:t>
            </a:r>
            <a:r>
              <a:rPr lang="en-US" altLang="zh-CN" dirty="0" smtClean="0"/>
              <a:t>Next</a:t>
            </a:r>
          </a:p>
          <a:p>
            <a:pPr>
              <a:defRPr/>
            </a:pPr>
            <a:r>
              <a:rPr lang="zh-CN" altLang="en-US" dirty="0" smtClean="0"/>
              <a:t>点击</a:t>
            </a:r>
            <a:r>
              <a:rPr lang="en-US" altLang="zh-CN" dirty="0" smtClean="0"/>
              <a:t>Create new…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32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Wear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435280" cy="89269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Wear</a:t>
            </a:r>
            <a:r>
              <a:rPr lang="zh-CN" altLang="en-US" dirty="0"/>
              <a:t>项目</a:t>
            </a:r>
            <a:r>
              <a:rPr lang="zh-CN" altLang="en-US" dirty="0" smtClean="0"/>
              <a:t>中包含</a:t>
            </a:r>
            <a:r>
              <a:rPr lang="en-US" altLang="zh-CN" dirty="0"/>
              <a:t>mobile</a:t>
            </a:r>
            <a:r>
              <a:rPr lang="zh-CN" altLang="en-US" dirty="0"/>
              <a:t>和</a:t>
            </a:r>
            <a:r>
              <a:rPr lang="en-US" altLang="zh-CN" dirty="0"/>
              <a:t>wear</a:t>
            </a:r>
            <a:r>
              <a:rPr lang="zh-CN" altLang="en-US" dirty="0"/>
              <a:t>两</a:t>
            </a:r>
            <a:r>
              <a:rPr lang="zh-CN" altLang="en-US" dirty="0" smtClean="0"/>
              <a:t>部分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444208" cy="45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打包</a:t>
            </a:r>
            <a:r>
              <a:rPr lang="en-US" altLang="zh-CN" dirty="0"/>
              <a:t>APK</a:t>
            </a:r>
            <a:endParaRPr lang="zh-CN" altLang="en-US" dirty="0">
              <a:latin typeface="+mj-ea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4366442" cy="432048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564831"/>
            <a:ext cx="5112568" cy="50409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6669" y="2996952"/>
            <a:ext cx="8042586" cy="5847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打开本地</a:t>
            </a:r>
            <a:r>
              <a:rPr lang="en-US" altLang="zh-CN" sz="3200" dirty="0"/>
              <a:t>E</a:t>
            </a:r>
            <a:r>
              <a:rPr lang="zh-CN" altLang="en-US" sz="3200" dirty="0"/>
              <a:t>盘，此时可以见到</a:t>
            </a:r>
            <a:r>
              <a:rPr lang="en-US" altLang="zh-CN" sz="3200" dirty="0" err="1"/>
              <a:t>MyKey.jks</a:t>
            </a:r>
            <a:r>
              <a:rPr lang="zh-CN" altLang="en-US" sz="3200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358790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打包</a:t>
            </a:r>
            <a:r>
              <a:rPr lang="en-US" altLang="zh-CN" dirty="0" smtClean="0"/>
              <a:t>APK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回到</a:t>
            </a:r>
            <a:r>
              <a:rPr lang="en-US" altLang="zh-CN" dirty="0"/>
              <a:t>Android Studio</a:t>
            </a:r>
            <a:r>
              <a:rPr lang="zh-CN" altLang="en-US" dirty="0"/>
              <a:t>，打勾</a:t>
            </a:r>
            <a:r>
              <a:rPr lang="en-US" altLang="zh-CN" dirty="0"/>
              <a:t>Remember passwords</a:t>
            </a:r>
            <a:r>
              <a:rPr lang="zh-CN" altLang="en-US" dirty="0"/>
              <a:t>，点击</a:t>
            </a:r>
            <a:r>
              <a:rPr lang="en-US" altLang="zh-CN" dirty="0"/>
              <a:t>Next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2"/>
            <a:ext cx="6408712" cy="40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打包</a:t>
            </a:r>
            <a:r>
              <a:rPr lang="en-US" altLang="zh-CN" dirty="0" smtClean="0"/>
              <a:t>APK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再次输入</a:t>
            </a:r>
            <a:r>
              <a:rPr lang="en-US" altLang="zh-CN" dirty="0" smtClean="0"/>
              <a:t>Password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Confirm password</a:t>
            </a:r>
            <a:r>
              <a:rPr lang="zh-CN" altLang="en-US" dirty="0"/>
              <a:t>，</a:t>
            </a:r>
            <a:r>
              <a:rPr lang="zh-CN" altLang="en-US" dirty="0" smtClean="0"/>
              <a:t>点击</a:t>
            </a:r>
            <a:r>
              <a:rPr lang="en-US" altLang="zh-CN" dirty="0"/>
              <a:t>OK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64309"/>
            <a:ext cx="655592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打包</a:t>
            </a:r>
            <a:r>
              <a:rPr lang="en-US" altLang="zh-CN" dirty="0"/>
              <a:t>APK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选择</a:t>
            </a:r>
            <a:r>
              <a:rPr lang="en-US" altLang="zh-CN" dirty="0"/>
              <a:t>Build Type</a:t>
            </a:r>
            <a:r>
              <a:rPr lang="zh-CN" altLang="en-US" dirty="0"/>
              <a:t>：</a:t>
            </a:r>
            <a:r>
              <a:rPr lang="en-US" altLang="zh-CN" dirty="0" smtClean="0"/>
              <a:t>release</a:t>
            </a:r>
            <a:r>
              <a:rPr lang="zh-CN" altLang="en-US" dirty="0" smtClean="0"/>
              <a:t>（一定</a:t>
            </a:r>
            <a:r>
              <a:rPr lang="zh-CN" altLang="en-US" dirty="0"/>
              <a:t>不能选择</a:t>
            </a:r>
            <a:r>
              <a:rPr lang="en-US" altLang="zh-CN" dirty="0"/>
              <a:t>debug</a:t>
            </a:r>
            <a:r>
              <a:rPr lang="zh-CN" altLang="en-US" dirty="0"/>
              <a:t>，否则应用不会自动安装到智能</a:t>
            </a:r>
            <a:r>
              <a:rPr lang="zh-CN" altLang="en-US" dirty="0" smtClean="0"/>
              <a:t>手表）</a:t>
            </a:r>
            <a:endParaRPr lang="en-US" altLang="zh-CN" dirty="0" smtClean="0"/>
          </a:p>
          <a:p>
            <a:r>
              <a:rPr lang="zh-CN" altLang="en-US" dirty="0" smtClean="0"/>
              <a:t>点击</a:t>
            </a:r>
            <a:r>
              <a:rPr lang="en-US" altLang="zh-CN" dirty="0" smtClean="0"/>
              <a:t>finish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41300"/>
            <a:ext cx="5904656" cy="37017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074" y="4653136"/>
            <a:ext cx="5397564" cy="19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打包</a:t>
            </a:r>
            <a:r>
              <a:rPr lang="en-US" altLang="zh-CN" dirty="0"/>
              <a:t>APK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点击</a:t>
            </a:r>
            <a:r>
              <a:rPr lang="en-US" altLang="zh-CN" dirty="0"/>
              <a:t>Show in Explorer</a:t>
            </a:r>
            <a:r>
              <a:rPr lang="zh-CN" altLang="en-US" dirty="0"/>
              <a:t>，可以看见文件夹有</a:t>
            </a:r>
            <a:r>
              <a:rPr lang="en-US" altLang="zh-CN" dirty="0"/>
              <a:t>mobile-</a:t>
            </a:r>
            <a:r>
              <a:rPr lang="en-US" altLang="zh-CN" dirty="0" err="1"/>
              <a:t>release.apk</a:t>
            </a:r>
            <a:r>
              <a:rPr lang="zh-CN" altLang="en-US" dirty="0"/>
              <a:t>和</a:t>
            </a:r>
            <a:r>
              <a:rPr lang="en-US" altLang="zh-CN" dirty="0"/>
              <a:t>wear-</a:t>
            </a:r>
            <a:r>
              <a:rPr lang="en-US" altLang="zh-CN" dirty="0" err="1"/>
              <a:t>release.apk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50268"/>
            <a:ext cx="8125585" cy="34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6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课程回顾</a:t>
            </a:r>
            <a:endParaRPr lang="zh-CN" altLang="en-US" dirty="0"/>
          </a:p>
        </p:txBody>
      </p:sp>
      <p:grpSp>
        <p:nvGrpSpPr>
          <p:cNvPr id="62" name="Group 11"/>
          <p:cNvGrpSpPr>
            <a:grpSpLocks/>
          </p:cNvGrpSpPr>
          <p:nvPr/>
        </p:nvGrpSpPr>
        <p:grpSpPr bwMode="auto">
          <a:xfrm>
            <a:off x="2057400" y="1748750"/>
            <a:ext cx="4648200" cy="685800"/>
            <a:chOff x="1296" y="1200"/>
            <a:chExt cx="2928" cy="432"/>
          </a:xfrm>
        </p:grpSpPr>
        <p:sp>
          <p:nvSpPr>
            <p:cNvPr id="63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4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项目</a:t>
              </a:r>
              <a:endParaRPr lang="en-US" altLang="zh-CN" sz="2400" b="1" dirty="0"/>
            </a:p>
          </p:txBody>
        </p:sp>
        <p:grpSp>
          <p:nvGrpSpPr>
            <p:cNvPr id="65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67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9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70" name="Group 19"/>
          <p:cNvGrpSpPr>
            <a:grpSpLocks/>
          </p:cNvGrpSpPr>
          <p:nvPr/>
        </p:nvGrpSpPr>
        <p:grpSpPr bwMode="auto">
          <a:xfrm>
            <a:off x="2057400" y="2510751"/>
            <a:ext cx="4648200" cy="685800"/>
            <a:chOff x="1296" y="1680"/>
            <a:chExt cx="2928" cy="432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模拟器</a:t>
              </a:r>
              <a:endParaRPr lang="en-US" altLang="zh-CN" sz="2400" b="1" dirty="0"/>
            </a:p>
          </p:txBody>
        </p:sp>
        <p:grpSp>
          <p:nvGrpSpPr>
            <p:cNvPr id="73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75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77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78" name="Group 11"/>
          <p:cNvGrpSpPr>
            <a:grpSpLocks/>
          </p:cNvGrpSpPr>
          <p:nvPr/>
        </p:nvGrpSpPr>
        <p:grpSpPr bwMode="auto">
          <a:xfrm>
            <a:off x="2084040" y="3330059"/>
            <a:ext cx="4648200" cy="685800"/>
            <a:chOff x="1296" y="1200"/>
            <a:chExt cx="2928" cy="432"/>
          </a:xfrm>
        </p:grpSpPr>
        <p:sp>
          <p:nvSpPr>
            <p:cNvPr id="79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0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模型适配</a:t>
              </a:r>
              <a:endParaRPr lang="en-US" altLang="zh-CN" sz="2400" b="1" dirty="0"/>
            </a:p>
          </p:txBody>
        </p:sp>
        <p:grpSp>
          <p:nvGrpSpPr>
            <p:cNvPr id="81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83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8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3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86" name="Group 19"/>
          <p:cNvGrpSpPr>
            <a:grpSpLocks/>
          </p:cNvGrpSpPr>
          <p:nvPr/>
        </p:nvGrpSpPr>
        <p:grpSpPr bwMode="auto">
          <a:xfrm>
            <a:off x="2066485" y="4084132"/>
            <a:ext cx="4648200" cy="685800"/>
            <a:chOff x="1296" y="1680"/>
            <a:chExt cx="2928" cy="432"/>
          </a:xfrm>
        </p:grpSpPr>
        <p:sp>
          <p:nvSpPr>
            <p:cNvPr id="87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88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模拟器的基本操作</a:t>
              </a:r>
              <a:endParaRPr lang="en-US" altLang="zh-CN" sz="2400" b="1" dirty="0"/>
            </a:p>
          </p:txBody>
        </p:sp>
        <p:grpSp>
          <p:nvGrpSpPr>
            <p:cNvPr id="89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91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92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93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4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94" name="Group 11"/>
          <p:cNvGrpSpPr>
            <a:grpSpLocks/>
          </p:cNvGrpSpPr>
          <p:nvPr/>
        </p:nvGrpSpPr>
        <p:grpSpPr bwMode="auto">
          <a:xfrm>
            <a:off x="2093125" y="4903440"/>
            <a:ext cx="4648200" cy="685800"/>
            <a:chOff x="1296" y="1200"/>
            <a:chExt cx="2928" cy="432"/>
          </a:xfrm>
        </p:grpSpPr>
        <p:sp>
          <p:nvSpPr>
            <p:cNvPr id="9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9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与智能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设备互联</a:t>
              </a:r>
              <a:endParaRPr lang="en-US" altLang="zh-CN" sz="2400" b="1" dirty="0"/>
            </a:p>
          </p:txBody>
        </p:sp>
        <p:grpSp>
          <p:nvGrpSpPr>
            <p:cNvPr id="97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99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100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101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8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5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0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6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Wear</a:t>
            </a:r>
            <a:r>
              <a:rPr lang="zh-CN" altLang="en-US" dirty="0"/>
              <a:t>项目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mobile</a:t>
            </a:r>
            <a:r>
              <a:rPr lang="zh-CN" altLang="en-US" dirty="0"/>
              <a:t>部分的项目生成</a:t>
            </a:r>
            <a:r>
              <a:rPr lang="zh-CN" altLang="en-US" dirty="0" smtClean="0"/>
              <a:t>过程同普通</a:t>
            </a:r>
            <a:r>
              <a:rPr lang="zh-CN" altLang="en-US" dirty="0"/>
              <a:t>的</a:t>
            </a:r>
            <a:r>
              <a:rPr lang="en-US" altLang="zh-CN" dirty="0"/>
              <a:t>App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 lvl="1"/>
            <a:r>
              <a:rPr lang="zh-CN" altLang="en-US" dirty="0"/>
              <a:t>略</a:t>
            </a:r>
            <a:endParaRPr lang="en-US" altLang="zh-CN" dirty="0" smtClean="0"/>
          </a:p>
          <a:p>
            <a:r>
              <a:rPr lang="en-US" altLang="zh-CN" dirty="0" smtClean="0"/>
              <a:t>Wear</a:t>
            </a:r>
            <a:r>
              <a:rPr lang="zh-CN" altLang="en-US" dirty="0" smtClean="0"/>
              <a:t>项目生成部分：</a:t>
            </a:r>
            <a:endParaRPr lang="zh-CN" altLang="zh-CN" dirty="0" smtClean="0"/>
          </a:p>
          <a:p>
            <a:pPr lvl="1"/>
            <a:r>
              <a:rPr lang="zh-CN" altLang="en-US" dirty="0" smtClean="0"/>
              <a:t>创建</a:t>
            </a:r>
            <a:r>
              <a:rPr lang="en-US" altLang="zh-CN" dirty="0" smtClean="0"/>
              <a:t>Wear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（</a:t>
            </a:r>
            <a:r>
              <a:rPr lang="en-US" altLang="zh-CN" dirty="0"/>
              <a:t>Blank Wear Activity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2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Wear</a:t>
            </a:r>
            <a:r>
              <a:rPr lang="zh-CN" altLang="en-US" dirty="0"/>
              <a:t>项目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00200"/>
            <a:ext cx="6961100" cy="49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9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Wear</a:t>
            </a:r>
            <a:r>
              <a:rPr lang="zh-CN" altLang="en-US" dirty="0"/>
              <a:t>项目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84784"/>
            <a:ext cx="7297118" cy="5189062"/>
          </a:xfrm>
        </p:spPr>
      </p:pic>
    </p:spTree>
    <p:extLst>
      <p:ext uri="{BB962C8B-B14F-4D97-AF65-F5344CB8AC3E}">
        <p14:creationId xmlns:p14="http://schemas.microsoft.com/office/powerpoint/2010/main" val="25093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Wear</a:t>
            </a:r>
            <a:r>
              <a:rPr lang="zh-CN" altLang="en-US" dirty="0"/>
              <a:t>项目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2" y="1556792"/>
            <a:ext cx="8655536" cy="4662821"/>
          </a:xfrm>
        </p:spPr>
      </p:pic>
    </p:spTree>
    <p:extLst>
      <p:ext uri="{BB962C8B-B14F-4D97-AF65-F5344CB8AC3E}">
        <p14:creationId xmlns:p14="http://schemas.microsoft.com/office/powerpoint/2010/main" val="26995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54" name="Group 11"/>
          <p:cNvGrpSpPr>
            <a:grpSpLocks/>
          </p:cNvGrpSpPr>
          <p:nvPr/>
        </p:nvGrpSpPr>
        <p:grpSpPr bwMode="auto">
          <a:xfrm>
            <a:off x="2057400" y="1556792"/>
            <a:ext cx="4648200" cy="685800"/>
            <a:chOff x="1296" y="1200"/>
            <a:chExt cx="2928" cy="432"/>
          </a:xfrm>
        </p:grpSpPr>
        <p:sp>
          <p:nvSpPr>
            <p:cNvPr id="5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项目</a:t>
              </a:r>
              <a:endParaRPr lang="en-US" altLang="zh-CN" sz="2400" b="1" dirty="0"/>
            </a:p>
          </p:txBody>
        </p:sp>
        <p:grpSp>
          <p:nvGrpSpPr>
            <p:cNvPr id="57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59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1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62" name="Group 19"/>
          <p:cNvGrpSpPr>
            <a:grpSpLocks/>
          </p:cNvGrpSpPr>
          <p:nvPr/>
        </p:nvGrpSpPr>
        <p:grpSpPr bwMode="auto">
          <a:xfrm>
            <a:off x="2057400" y="2318793"/>
            <a:ext cx="4648200" cy="685800"/>
            <a:chOff x="1296" y="1680"/>
            <a:chExt cx="2928" cy="432"/>
          </a:xfrm>
        </p:grpSpPr>
        <p:sp>
          <p:nvSpPr>
            <p:cNvPr id="63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创建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模拟器</a:t>
              </a:r>
              <a:endParaRPr lang="en-US" altLang="zh-CN" sz="2400" b="1" dirty="0"/>
            </a:p>
          </p:txBody>
        </p:sp>
        <p:grpSp>
          <p:nvGrpSpPr>
            <p:cNvPr id="65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67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9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70" name="Group 11"/>
          <p:cNvGrpSpPr>
            <a:grpSpLocks/>
          </p:cNvGrpSpPr>
          <p:nvPr/>
        </p:nvGrpSpPr>
        <p:grpSpPr bwMode="auto">
          <a:xfrm>
            <a:off x="2084040" y="3138101"/>
            <a:ext cx="4648200" cy="685800"/>
            <a:chOff x="1296" y="1200"/>
            <a:chExt cx="2928" cy="432"/>
          </a:xfrm>
        </p:grpSpPr>
        <p:sp>
          <p:nvSpPr>
            <p:cNvPr id="71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模型适配</a:t>
              </a:r>
              <a:endParaRPr lang="en-US" altLang="zh-CN" sz="2400" b="1" dirty="0"/>
            </a:p>
          </p:txBody>
        </p:sp>
        <p:grpSp>
          <p:nvGrpSpPr>
            <p:cNvPr id="73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75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77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3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78" name="Group 19"/>
          <p:cNvGrpSpPr>
            <a:grpSpLocks/>
          </p:cNvGrpSpPr>
          <p:nvPr/>
        </p:nvGrpSpPr>
        <p:grpSpPr bwMode="auto">
          <a:xfrm>
            <a:off x="2066485" y="3892174"/>
            <a:ext cx="4648200" cy="685800"/>
            <a:chOff x="1296" y="1680"/>
            <a:chExt cx="2928" cy="432"/>
          </a:xfrm>
        </p:grpSpPr>
        <p:sp>
          <p:nvSpPr>
            <p:cNvPr id="79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80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模拟器的基本操作</a:t>
              </a:r>
              <a:endParaRPr lang="en-US" altLang="zh-CN" sz="2400" b="1" dirty="0"/>
            </a:p>
          </p:txBody>
        </p:sp>
        <p:grpSp>
          <p:nvGrpSpPr>
            <p:cNvPr id="81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83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84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85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4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  <p:grpSp>
        <p:nvGrpSpPr>
          <p:cNvPr id="86" name="Group 11"/>
          <p:cNvGrpSpPr>
            <a:grpSpLocks/>
          </p:cNvGrpSpPr>
          <p:nvPr/>
        </p:nvGrpSpPr>
        <p:grpSpPr bwMode="auto">
          <a:xfrm>
            <a:off x="2093125" y="4711482"/>
            <a:ext cx="4648200" cy="685800"/>
            <a:chOff x="1296" y="1200"/>
            <a:chExt cx="2928" cy="432"/>
          </a:xfrm>
        </p:grpSpPr>
        <p:sp>
          <p:nvSpPr>
            <p:cNvPr id="8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 b="1"/>
            </a:p>
          </p:txBody>
        </p:sp>
        <p:sp>
          <p:nvSpPr>
            <p:cNvPr id="8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与智能</a:t>
              </a:r>
              <a:r>
                <a:rPr lang="en-US" altLang="zh-CN" sz="2400" b="1" dirty="0" smtClean="0"/>
                <a:t>Wear</a:t>
              </a:r>
              <a:r>
                <a:rPr lang="zh-CN" altLang="en-US" sz="2400" b="1" dirty="0" smtClean="0"/>
                <a:t>设备互联</a:t>
              </a:r>
              <a:endParaRPr lang="en-US" altLang="zh-CN" sz="2400" b="1" dirty="0"/>
            </a:p>
          </p:txBody>
        </p:sp>
        <p:grpSp>
          <p:nvGrpSpPr>
            <p:cNvPr id="89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91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sp>
            <p:nvSpPr>
              <p:cNvPr id="92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b="1"/>
              </a:p>
            </p:txBody>
          </p:sp>
          <p:pic>
            <p:nvPicPr>
              <p:cNvPr id="9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5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94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Wear</a:t>
            </a:r>
            <a:r>
              <a:rPr lang="zh-CN" altLang="en-US" dirty="0" smtClean="0"/>
              <a:t>模拟器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Wear</a:t>
            </a:r>
            <a:r>
              <a:rPr lang="zh-CN" altLang="en-US" dirty="0" smtClean="0"/>
              <a:t>模拟器模型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Round</a:t>
            </a:r>
            <a:r>
              <a:rPr lang="zh-CN" altLang="en-US" dirty="0" smtClean="0"/>
              <a:t>（常用）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Square</a:t>
            </a:r>
          </a:p>
          <a:p>
            <a:r>
              <a:rPr lang="zh-CN" altLang="en-US" dirty="0" smtClean="0"/>
              <a:t>创建</a:t>
            </a:r>
            <a:r>
              <a:rPr lang="en-US" altLang="zh-CN" dirty="0" smtClean="0"/>
              <a:t>Wear</a:t>
            </a:r>
            <a:r>
              <a:rPr lang="zh-CN" altLang="en-US" dirty="0" smtClean="0"/>
              <a:t>模拟器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下载谷歌</a:t>
            </a:r>
            <a:r>
              <a:rPr lang="en-US" altLang="zh-CN" dirty="0" smtClean="0"/>
              <a:t>Wear</a:t>
            </a:r>
            <a:r>
              <a:rPr lang="zh-CN" altLang="en-US" dirty="0" smtClean="0"/>
              <a:t>模拟器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AVD Manger</a:t>
            </a:r>
            <a:r>
              <a:rPr lang="zh-CN" altLang="en-US" dirty="0" smtClean="0"/>
              <a:t>中选择</a:t>
            </a:r>
            <a:r>
              <a:rPr lang="en-US" altLang="zh-CN" dirty="0" smtClean="0"/>
              <a:t>Wear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76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1907</TotalTime>
  <Words>1039</Words>
  <Application>Microsoft Office PowerPoint</Application>
  <PresentationFormat>全屏显示(4:3)</PresentationFormat>
  <Paragraphs>179</Paragraphs>
  <Slides>36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黑体</vt:lpstr>
      <vt:lpstr>宋体</vt:lpstr>
      <vt:lpstr>微软雅黑</vt:lpstr>
      <vt:lpstr>Arial</vt:lpstr>
      <vt:lpstr>Calibri</vt:lpstr>
      <vt:lpstr>2_Office 主题</vt:lpstr>
      <vt:lpstr>AndroidWear</vt:lpstr>
      <vt:lpstr>目录</vt:lpstr>
      <vt:lpstr>创建Wear项目</vt:lpstr>
      <vt:lpstr>创建Wear项目</vt:lpstr>
      <vt:lpstr>创建Wear项目</vt:lpstr>
      <vt:lpstr>创建Wear项目</vt:lpstr>
      <vt:lpstr>创建Wear项目</vt:lpstr>
      <vt:lpstr>目录</vt:lpstr>
      <vt:lpstr>创建Wear模拟器</vt:lpstr>
      <vt:lpstr>创建Wear模拟器</vt:lpstr>
      <vt:lpstr>创建Wear模拟器</vt:lpstr>
      <vt:lpstr>创建Wear模拟器</vt:lpstr>
      <vt:lpstr>创建Wear模拟器</vt:lpstr>
      <vt:lpstr>创建Wear模拟器</vt:lpstr>
      <vt:lpstr>创建Wear模拟器</vt:lpstr>
      <vt:lpstr>创建Wear模拟器</vt:lpstr>
      <vt:lpstr>目录</vt:lpstr>
      <vt:lpstr>模型适配</vt:lpstr>
      <vt:lpstr>目录</vt:lpstr>
      <vt:lpstr>模拟器的基本操作</vt:lpstr>
      <vt:lpstr>模拟器的基本操作</vt:lpstr>
      <vt:lpstr>模拟器的基本操作</vt:lpstr>
      <vt:lpstr>目录</vt:lpstr>
      <vt:lpstr>与Wear智能设备互联</vt:lpstr>
      <vt:lpstr>与Wear智能设备互联</vt:lpstr>
      <vt:lpstr>与Wear智能设备互联</vt:lpstr>
      <vt:lpstr>与Wear智能设备互联</vt:lpstr>
      <vt:lpstr>打包APK</vt:lpstr>
      <vt:lpstr>打包APK</vt:lpstr>
      <vt:lpstr>打包APK</vt:lpstr>
      <vt:lpstr>打包APK</vt:lpstr>
      <vt:lpstr>打包APK</vt:lpstr>
      <vt:lpstr>打包APK</vt:lpstr>
      <vt:lpstr>打包APK</vt:lpstr>
      <vt:lpstr>课程回顾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武永亮</dc:creator>
  <cp:lastModifiedBy>李玮玮</cp:lastModifiedBy>
  <cp:revision>152</cp:revision>
  <dcterms:created xsi:type="dcterms:W3CDTF">2012-01-28T13:55:28Z</dcterms:created>
  <dcterms:modified xsi:type="dcterms:W3CDTF">2017-01-06T00:16:45Z</dcterms:modified>
</cp:coreProperties>
</file>